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6" r:id="rId2"/>
    <p:sldId id="305" r:id="rId3"/>
    <p:sldId id="257" r:id="rId4"/>
    <p:sldId id="312" r:id="rId5"/>
    <p:sldId id="263" r:id="rId6"/>
    <p:sldId id="260" r:id="rId7"/>
    <p:sldId id="261" r:id="rId8"/>
    <p:sldId id="259" r:id="rId9"/>
    <p:sldId id="262" r:id="rId10"/>
    <p:sldId id="264" r:id="rId11"/>
    <p:sldId id="306" r:id="rId12"/>
    <p:sldId id="265" r:id="rId13"/>
    <p:sldId id="266" r:id="rId14"/>
    <p:sldId id="304" r:id="rId15"/>
    <p:sldId id="267" r:id="rId16"/>
    <p:sldId id="268" r:id="rId17"/>
    <p:sldId id="269" r:id="rId18"/>
    <p:sldId id="270" r:id="rId19"/>
    <p:sldId id="271" r:id="rId20"/>
    <p:sldId id="273" r:id="rId21"/>
    <p:sldId id="272" r:id="rId22"/>
    <p:sldId id="274" r:id="rId23"/>
    <p:sldId id="275" r:id="rId24"/>
    <p:sldId id="276" r:id="rId25"/>
    <p:sldId id="277" r:id="rId26"/>
    <p:sldId id="278" r:id="rId27"/>
    <p:sldId id="279" r:id="rId28"/>
    <p:sldId id="309" r:id="rId29"/>
    <p:sldId id="310" r:id="rId30"/>
    <p:sldId id="307" r:id="rId31"/>
    <p:sldId id="308" r:id="rId32"/>
    <p:sldId id="311" r:id="rId33"/>
    <p:sldId id="303" r:id="rId34"/>
    <p:sldId id="280" r:id="rId35"/>
    <p:sldId id="282" r:id="rId36"/>
    <p:sldId id="283" r:id="rId37"/>
    <p:sldId id="284" r:id="rId38"/>
    <p:sldId id="296" r:id="rId39"/>
    <p:sldId id="285" r:id="rId40"/>
    <p:sldId id="287" r:id="rId41"/>
    <p:sldId id="289" r:id="rId42"/>
    <p:sldId id="290" r:id="rId43"/>
    <p:sldId id="293" r:id="rId44"/>
    <p:sldId id="292" r:id="rId45"/>
    <p:sldId id="291" r:id="rId46"/>
    <p:sldId id="298" r:id="rId47"/>
    <p:sldId id="294" r:id="rId48"/>
    <p:sldId id="295" r:id="rId49"/>
    <p:sldId id="297" r:id="rId50"/>
    <p:sldId id="299" r:id="rId51"/>
    <p:sldId id="300" r:id="rId52"/>
    <p:sldId id="301" r:id="rId53"/>
    <p:sldId id="302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94" autoAdjust="0"/>
    <p:restoredTop sz="94660"/>
  </p:normalViewPr>
  <p:slideViewPr>
    <p:cSldViewPr>
      <p:cViewPr varScale="1">
        <p:scale>
          <a:sx n="75" d="100"/>
          <a:sy n="75" d="100"/>
        </p:scale>
        <p:origin x="9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6D8674-CC44-4E7A-8204-A7E89334F9D5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2AFC8-19B6-4B27-8C44-1B792EA09E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0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Tells what a successful ruler must do</a:t>
            </a:r>
            <a:r>
              <a:rPr lang="en-US" baseline="0" dirty="0" smtClean="0"/>
              <a:t> – be expedient and not governed by right and wrong, but by pragmatism.  “It is much safer to be feared than loved.”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2AFC8-19B6-4B27-8C44-1B792EA09E2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0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6CA4F8-38E2-4731-AE94-78BA8D3EA43B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DCF3DC8-F64E-4413-9A26-F1A50B4E84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63Z_abB314&amp;feature=related" TargetMode="External"/><Relationship Id="rId2" Type="http://schemas.openxmlformats.org/officeDocument/2006/relationships/hyperlink" Target="http://www.youtube.com/watch?v=hh9yFaECCuA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Renaissance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Revival of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Need for a well-rounded education</a:t>
            </a:r>
          </a:p>
          <a:p>
            <a:pPr lvl="1"/>
            <a:r>
              <a:rPr lang="en-US" dirty="0" smtClean="0"/>
              <a:t>Renewed business activity</a:t>
            </a:r>
          </a:p>
          <a:p>
            <a:pPr lvl="1"/>
            <a:r>
              <a:rPr lang="en-US" dirty="0" smtClean="0"/>
              <a:t>Business contracts/legal documents</a:t>
            </a:r>
          </a:p>
          <a:p>
            <a:pPr lvl="1"/>
            <a:r>
              <a:rPr lang="en-US" dirty="0" smtClean="0"/>
              <a:t>Search for classical literature</a:t>
            </a:r>
          </a:p>
          <a:p>
            <a:endParaRPr lang="en-US" dirty="0" smtClean="0"/>
          </a:p>
          <a:p>
            <a:pPr marL="342900" lvl="1" indent="-342900">
              <a:buFont typeface="Wingdings 2"/>
              <a:buChar char=""/>
            </a:pPr>
            <a:r>
              <a:rPr lang="en-US" dirty="0" smtClean="0"/>
              <a:t>Humanities/Liberal Arts – history, science, grammar, literature, philosophy</a:t>
            </a:r>
          </a:p>
          <a:p>
            <a:pPr lvl="1"/>
            <a:r>
              <a:rPr lang="en-US" dirty="0" smtClean="0"/>
              <a:t>Prepared for life in the secular world rather than the church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Humanists believed they could reshaped their own age according to classical values.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Revival of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ideal </a:t>
            </a:r>
            <a:r>
              <a:rPr lang="en-US" b="1" dirty="0" smtClean="0"/>
              <a:t>Renaissance Man </a:t>
            </a:r>
            <a:r>
              <a:rPr lang="en-US" dirty="0" smtClean="0"/>
              <a:t>was a well-rounded individual, knowledgeable and skilled in many fields.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humanities</a:t>
            </a:r>
            <a:r>
              <a:rPr lang="en-US" dirty="0" smtClean="0"/>
              <a:t> were characterized by questioning instead of passive acceptance and a quest for knowledge.</a:t>
            </a:r>
          </a:p>
          <a:p>
            <a:r>
              <a:rPr lang="en-US" dirty="0" smtClean="0"/>
              <a:t>Renaissance humanists admired the classical age of ancient Greece and Rome and sought to imitate 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Revival of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this stimulated the “rebirth” of interest in the literature, art, and philosophy of the classical age.</a:t>
            </a:r>
          </a:p>
          <a:p>
            <a:r>
              <a:rPr lang="en-US" dirty="0" smtClean="0"/>
              <a:t>It also led to an intense search for ancient manuscripts.</a:t>
            </a:r>
          </a:p>
          <a:p>
            <a:r>
              <a:rPr lang="en-US" dirty="0" smtClean="0"/>
              <a:t>These manuscripts had been preserved by</a:t>
            </a:r>
          </a:p>
          <a:p>
            <a:pPr lvl="1"/>
            <a:r>
              <a:rPr lang="en-US" dirty="0" smtClean="0"/>
              <a:t>The Byzantine Civilization</a:t>
            </a:r>
          </a:p>
          <a:p>
            <a:pPr lvl="1"/>
            <a:r>
              <a:rPr lang="en-US" dirty="0" smtClean="0"/>
              <a:t>The Muslim Civilizations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Course of the renaissance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Renaissance began in </a:t>
            </a:r>
            <a:r>
              <a:rPr lang="en-US" dirty="0" err="1" smtClean="0"/>
              <a:t>italy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Italian cities rose to prominence because of their close contact and trade with the Byzantine and Islamic Empires.</a:t>
            </a:r>
          </a:p>
          <a:p>
            <a:r>
              <a:rPr lang="en-US" dirty="0" smtClean="0"/>
              <a:t>Wealthy citizens who commissioned artists to decorate their cities and homes were called </a:t>
            </a:r>
            <a:r>
              <a:rPr lang="en-US" b="1" dirty="0" smtClean="0"/>
              <a:t>Patrons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After 1500 the Renaissance spread to other parts of Europe by students who had studied in Italy.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Medici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Medici family was the most famous of the Renaissance patrons who promoted learning and art.</a:t>
            </a:r>
          </a:p>
          <a:p>
            <a:r>
              <a:rPr lang="en-US" b="1" dirty="0" smtClean="0"/>
              <a:t>Lorenzo de Medici </a:t>
            </a:r>
            <a:r>
              <a:rPr lang="en-US" dirty="0" smtClean="0"/>
              <a:t>(Il </a:t>
            </a:r>
            <a:r>
              <a:rPr lang="en-US" dirty="0" err="1" smtClean="0"/>
              <a:t>Magnifico</a:t>
            </a:r>
            <a:r>
              <a:rPr lang="en-US" dirty="0" smtClean="0"/>
              <a:t>) was the most notable and most generous of all.</a:t>
            </a:r>
          </a:p>
          <a:p>
            <a:r>
              <a:rPr lang="en-US" dirty="0" smtClean="0"/>
              <a:t>Under Il </a:t>
            </a:r>
            <a:r>
              <a:rPr lang="en-US" dirty="0" err="1" smtClean="0"/>
              <a:t>Magnifico</a:t>
            </a:r>
            <a:r>
              <a:rPr lang="en-US" dirty="0" smtClean="0"/>
              <a:t>, </a:t>
            </a:r>
            <a:r>
              <a:rPr lang="en-US" b="1" dirty="0" smtClean="0"/>
              <a:t>Florence</a:t>
            </a:r>
            <a:r>
              <a:rPr lang="en-US" dirty="0" smtClean="0"/>
              <a:t> became the most influential city of the Renaissance movement.  He was the patron of </a:t>
            </a:r>
            <a:r>
              <a:rPr lang="en-US" dirty="0" err="1" smtClean="0"/>
              <a:t>Michaelangelo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Thought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Petrarch</a:t>
            </a:r>
            <a:r>
              <a:rPr lang="en-US" dirty="0" smtClean="0"/>
              <a:t>, the Father of Humanism – a Florentine poet and scholar who collected classical documents and led the way in reviving interest in classical literature.</a:t>
            </a:r>
            <a:endParaRPr lang="en-US" dirty="0"/>
          </a:p>
        </p:txBody>
      </p:sp>
      <p:pic>
        <p:nvPicPr>
          <p:cNvPr id="4" name="Picture 3" descr="petrar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3657600"/>
            <a:ext cx="1905000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Thought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6172200" cy="4313238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Castiglione</a:t>
            </a:r>
            <a:r>
              <a:rPr lang="en-US" dirty="0" smtClean="0"/>
              <a:t> – In </a:t>
            </a:r>
            <a:r>
              <a:rPr lang="en-US" i="1" dirty="0" smtClean="0"/>
              <a:t>The Courtier</a:t>
            </a:r>
            <a:r>
              <a:rPr lang="en-US" dirty="0" smtClean="0"/>
              <a:t>, he describes the ideal Renaissance gentleman as </a:t>
            </a:r>
          </a:p>
          <a:p>
            <a:pPr lvl="1"/>
            <a:r>
              <a:rPr lang="en-US" dirty="0" smtClean="0"/>
              <a:t>a man of character, </a:t>
            </a:r>
          </a:p>
          <a:p>
            <a:pPr lvl="1"/>
            <a:r>
              <a:rPr lang="en-US" dirty="0" smtClean="0"/>
              <a:t>well-educated, </a:t>
            </a:r>
          </a:p>
          <a:p>
            <a:pPr lvl="1"/>
            <a:r>
              <a:rPr lang="en-US" dirty="0" smtClean="0"/>
              <a:t>courageous, </a:t>
            </a:r>
          </a:p>
          <a:p>
            <a:pPr lvl="1"/>
            <a:r>
              <a:rPr lang="en-US" dirty="0" smtClean="0"/>
              <a:t>and courteous.  </a:t>
            </a:r>
          </a:p>
          <a:p>
            <a:r>
              <a:rPr lang="en-US" b="1" i="1" dirty="0" smtClean="0"/>
              <a:t>The Courtier</a:t>
            </a:r>
            <a:r>
              <a:rPr lang="en-US" b="1" dirty="0" smtClean="0"/>
              <a:t> </a:t>
            </a:r>
            <a:r>
              <a:rPr lang="en-US" dirty="0" smtClean="0"/>
              <a:t>became the standard for courtly behavior in Renaissance Europe. (See inset page 259 Rules for Proper Conduct.)</a:t>
            </a:r>
            <a:endParaRPr lang="en-US" dirty="0"/>
          </a:p>
        </p:txBody>
      </p:sp>
      <p:pic>
        <p:nvPicPr>
          <p:cNvPr id="4" name="Picture 3" descr="CastiglioneBaldassa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9677" y="2286000"/>
            <a:ext cx="2450176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Thought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Machiavelli</a:t>
            </a:r>
            <a:r>
              <a:rPr lang="en-US" dirty="0" smtClean="0"/>
              <a:t> – Florentine thinker and writer who wrote </a:t>
            </a:r>
            <a:r>
              <a:rPr lang="en-US" b="1" i="1" dirty="0" smtClean="0"/>
              <a:t>The Prince</a:t>
            </a:r>
            <a:r>
              <a:rPr lang="en-US" dirty="0" smtClean="0"/>
              <a:t>, an essay reflecting on the political conditions of his day.  It promotes the idea that a prince must do whatever it takes to take and maintain power.</a:t>
            </a:r>
          </a:p>
          <a:p>
            <a:r>
              <a:rPr lang="en-US" dirty="0" smtClean="0"/>
              <a:t>He also wrote </a:t>
            </a:r>
            <a:r>
              <a:rPr lang="en-US" i="1" dirty="0" smtClean="0"/>
              <a:t>Discourses on the First Ten Books of Livy</a:t>
            </a:r>
            <a:r>
              <a:rPr lang="en-US" dirty="0" smtClean="0"/>
              <a:t>, which favors a republican form of government with checks and balances.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the renaissance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achiavell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533400"/>
            <a:ext cx="7405853" cy="55475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Thought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Erasmus</a:t>
            </a:r>
            <a:r>
              <a:rPr lang="en-US" dirty="0" smtClean="0"/>
              <a:t> – from Rotterdam (Holland), wrote </a:t>
            </a:r>
            <a:r>
              <a:rPr lang="en-US" i="1" dirty="0" smtClean="0"/>
              <a:t>The Praise of Folly</a:t>
            </a:r>
            <a:r>
              <a:rPr lang="en-US" dirty="0" smtClean="0"/>
              <a:t> using satire to point out the evils and follies of Renaissance society.</a:t>
            </a:r>
          </a:p>
          <a:p>
            <a:r>
              <a:rPr lang="en-US" dirty="0" smtClean="0"/>
              <a:t>He became an advocate for church reform and prepared the world for the </a:t>
            </a:r>
          </a:p>
          <a:p>
            <a:pPr>
              <a:buNone/>
            </a:pPr>
            <a:r>
              <a:rPr lang="en-US" dirty="0" smtClean="0"/>
              <a:t>	Protestant Reformation. </a:t>
            </a:r>
            <a:endParaRPr lang="en-US" dirty="0"/>
          </a:p>
        </p:txBody>
      </p:sp>
      <p:pic>
        <p:nvPicPr>
          <p:cNvPr id="4" name="Picture 3" descr="erasmus-by-holbien-younger-15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3886200"/>
            <a:ext cx="1981200" cy="28019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5486400"/>
            <a:ext cx="2111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Erasmus by Holbein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Thought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Sir Thomas More </a:t>
            </a:r>
            <a:r>
              <a:rPr lang="en-US" dirty="0" smtClean="0"/>
              <a:t>– English humanist who wrote </a:t>
            </a:r>
            <a:r>
              <a:rPr lang="en-US" i="1" dirty="0" smtClean="0"/>
              <a:t>Utopia</a:t>
            </a:r>
            <a:r>
              <a:rPr lang="en-US" dirty="0" smtClean="0"/>
              <a:t>, a story of an imaginary perfect state.  </a:t>
            </a:r>
          </a:p>
          <a:p>
            <a:r>
              <a:rPr lang="en-US" dirty="0" smtClean="0"/>
              <a:t>He served as Henry VIII’s Lord Chancellor.  </a:t>
            </a:r>
          </a:p>
          <a:p>
            <a:r>
              <a:rPr lang="en-US" dirty="0" smtClean="0"/>
              <a:t>Henry VIII had him beheaded for treason because he refused to acknowledge Henry as Head of the Church of England.</a:t>
            </a:r>
          </a:p>
          <a:p>
            <a:r>
              <a:rPr lang="en-US" dirty="0" smtClean="0"/>
              <a:t>“I die the king’s loyal servant, but God’s first.”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t Thomas More by Holbe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762000"/>
            <a:ext cx="4389095" cy="5523252"/>
          </a:xfrm>
        </p:spPr>
      </p:pic>
      <p:sp>
        <p:nvSpPr>
          <p:cNvPr id="5" name="TextBox 4"/>
          <p:cNvSpPr txBox="1"/>
          <p:nvPr/>
        </p:nvSpPr>
        <p:spPr>
          <a:xfrm>
            <a:off x="5791200" y="2133600"/>
            <a:ext cx="3119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David" pitchFamily="34" charset="-79"/>
                <a:cs typeface="David" pitchFamily="34" charset="-79"/>
              </a:rPr>
              <a:t>Sir Thomas More</a:t>
            </a:r>
          </a:p>
          <a:p>
            <a:r>
              <a:rPr lang="en-US" sz="3200" dirty="0" smtClean="0">
                <a:latin typeface="David" pitchFamily="34" charset="-79"/>
                <a:cs typeface="David" pitchFamily="34" charset="-79"/>
              </a:rPr>
              <a:t>by Holbein</a:t>
            </a:r>
            <a:endParaRPr lang="en-US" sz="3200" dirty="0">
              <a:latin typeface="David" pitchFamily="34" charset="-79"/>
              <a:cs typeface="David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Thought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Miguel de Cervantes </a:t>
            </a:r>
            <a:r>
              <a:rPr lang="en-US" dirty="0" smtClean="0"/>
              <a:t>– Spanish writer of </a:t>
            </a:r>
            <a:r>
              <a:rPr lang="en-US" b="1" i="1" dirty="0" smtClean="0"/>
              <a:t>Don Quixote</a:t>
            </a:r>
            <a:r>
              <a:rPr lang="en-US" dirty="0" smtClean="0"/>
              <a:t>, a satirical story of a Spanish gentleman who imagines himself to be a knight and makes a fool of himself.</a:t>
            </a:r>
          </a:p>
          <a:p>
            <a:r>
              <a:rPr lang="en-US" dirty="0" smtClean="0"/>
              <a:t>The story pokes fun at the chivalric literature  popular in Spain at the time and at outmoded medieval ideas.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assoDonQuixoteSanch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0" y="228600"/>
            <a:ext cx="3328416" cy="4507992"/>
          </a:xfrm>
        </p:spPr>
      </p:pic>
      <p:sp>
        <p:nvSpPr>
          <p:cNvPr id="5" name="TextBox 4"/>
          <p:cNvSpPr txBox="1"/>
          <p:nvPr/>
        </p:nvSpPr>
        <p:spPr>
          <a:xfrm>
            <a:off x="5486400" y="49530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Don Quixote and </a:t>
            </a:r>
            <a:r>
              <a:rPr lang="en-US" sz="2400" dirty="0" err="1" smtClean="0"/>
              <a:t>Sancho</a:t>
            </a:r>
            <a:r>
              <a:rPr lang="en-US" sz="2400" dirty="0" smtClean="0"/>
              <a:t> </a:t>
            </a:r>
            <a:r>
              <a:rPr lang="en-US" sz="2400" dirty="0" err="1" smtClean="0"/>
              <a:t>Panza</a:t>
            </a:r>
            <a:r>
              <a:rPr lang="en-US" sz="2400" dirty="0" smtClean="0"/>
              <a:t> by Picasso</a:t>
            </a:r>
            <a:endParaRPr lang="en-US" sz="2400" dirty="0"/>
          </a:p>
        </p:txBody>
      </p:sp>
      <p:pic>
        <p:nvPicPr>
          <p:cNvPr id="6" name="Picture 5" descr="CervatesSaavedra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1828800"/>
            <a:ext cx="3209925" cy="4286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3000" y="1219200"/>
            <a:ext cx="2837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Miguel de Cervantes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Thought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William Shakespeare </a:t>
            </a:r>
            <a:r>
              <a:rPr lang="en-US" dirty="0" smtClean="0"/>
              <a:t>– English poet &amp; playwright (1564-1616)</a:t>
            </a:r>
          </a:p>
          <a:p>
            <a:r>
              <a:rPr lang="en-US" dirty="0" smtClean="0"/>
              <a:t>Globe Theatre</a:t>
            </a:r>
          </a:p>
          <a:p>
            <a:r>
              <a:rPr lang="en-US" dirty="0" smtClean="0"/>
              <a:t>Histories, Tragedies, Comedies</a:t>
            </a:r>
          </a:p>
          <a:p>
            <a:r>
              <a:rPr lang="en-US" i="1" dirty="0" smtClean="0"/>
              <a:t>Hamlet, Othello, King Lear, </a:t>
            </a:r>
            <a:r>
              <a:rPr lang="en-US" i="1" dirty="0" err="1" smtClean="0"/>
              <a:t>MacBeth</a:t>
            </a:r>
            <a:endParaRPr lang="en-US" i="1" dirty="0" smtClean="0"/>
          </a:p>
          <a:p>
            <a:r>
              <a:rPr lang="en-US" i="1" dirty="0" smtClean="0"/>
              <a:t>A Midsummer Night’s Dream, Much Ado About Nothing, A Comedy of Errors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illiam-shakespeare-stephenie-mey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219200"/>
            <a:ext cx="3799782" cy="4525962"/>
          </a:xfrm>
        </p:spPr>
      </p:pic>
      <p:pic>
        <p:nvPicPr>
          <p:cNvPr id="5" name="Picture 4" descr="globe theatre outs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609600"/>
            <a:ext cx="3962400" cy="2637197"/>
          </a:xfrm>
          <a:prstGeom prst="rect">
            <a:avLst/>
          </a:prstGeom>
        </p:spPr>
      </p:pic>
      <p:pic>
        <p:nvPicPr>
          <p:cNvPr id="6" name="Picture 5" descr="globe theatre insid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59704" y="3429000"/>
            <a:ext cx="4298496" cy="28319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6400" y="304800"/>
            <a:ext cx="26196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Globe Theatre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5867400"/>
            <a:ext cx="2467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Literary Genius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0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52400"/>
            <a:ext cx="3394472" cy="4525962"/>
          </a:xfrm>
        </p:spPr>
      </p:pic>
      <p:pic>
        <p:nvPicPr>
          <p:cNvPr id="5" name="Picture 4" descr="0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609600"/>
            <a:ext cx="405765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renaissance?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Renaissance is the period of change in Europe from the fourteenth century through the sixteenth.</a:t>
            </a:r>
          </a:p>
          <a:p>
            <a:r>
              <a:rPr lang="en-US" dirty="0" smtClean="0"/>
              <a:t>The foundation for the Renaissance was laid in the Middle Ages.</a:t>
            </a:r>
          </a:p>
          <a:p>
            <a:r>
              <a:rPr lang="en-US" dirty="0" smtClean="0"/>
              <a:t>Renaissance means “rebirth.”</a:t>
            </a:r>
          </a:p>
          <a:p>
            <a:r>
              <a:rPr lang="en-US" dirty="0" smtClean="0"/>
              <a:t>What do you think was “reborn?”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the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Johannes Gutenberg – German</a:t>
            </a:r>
          </a:p>
          <a:p>
            <a:r>
              <a:rPr lang="en-US" dirty="0" smtClean="0"/>
              <a:t>Put moveable-type printing into use in Europe.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Printing Pres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2895600"/>
            <a:ext cx="26670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of the printing press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Cost of books dropped dramatically</a:t>
            </a:r>
          </a:p>
          <a:p>
            <a:r>
              <a:rPr lang="en-US" dirty="0" smtClean="0"/>
              <a:t>More books available</a:t>
            </a:r>
          </a:p>
          <a:p>
            <a:r>
              <a:rPr lang="en-US" dirty="0" smtClean="0"/>
              <a:t>Errors were reduced</a:t>
            </a:r>
          </a:p>
          <a:p>
            <a:r>
              <a:rPr lang="en-US" dirty="0" smtClean="0"/>
              <a:t>Helped ideas spread rapidly</a:t>
            </a:r>
          </a:p>
          <a:p>
            <a:r>
              <a:rPr lang="en-US" dirty="0" smtClean="0"/>
              <a:t>New universities and colleges established.</a:t>
            </a:r>
          </a:p>
          <a:p>
            <a:r>
              <a:rPr lang="en-US" dirty="0" smtClean="0"/>
              <a:t>Bible produced in large quantities.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457200"/>
            <a:ext cx="8128000" cy="6096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Visual Arts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medieval	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renaissance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Emphasized the spiritual realm.</a:t>
            </a:r>
          </a:p>
          <a:p>
            <a:r>
              <a:rPr lang="en-US" dirty="0" smtClean="0"/>
              <a:t>Artists were supported by the Church of Rome.</a:t>
            </a:r>
          </a:p>
          <a:p>
            <a:r>
              <a:rPr lang="en-US" dirty="0" smtClean="0"/>
              <a:t>Artists worked for the glory of God.</a:t>
            </a:r>
          </a:p>
          <a:p>
            <a:r>
              <a:rPr lang="en-US" dirty="0" smtClean="0"/>
              <a:t>Flat, 2-dimensional</a:t>
            </a:r>
          </a:p>
          <a:p>
            <a:r>
              <a:rPr lang="en-US" dirty="0" smtClean="0"/>
              <a:t>Subjects were church leaders, saints, Bible characters.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Primary medium was architecture. 	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Emphasized the present physical world.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Artists were supported by private patrons.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Artists were proud of work and signed their names.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Realistic, 3-dimensional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Subjects were kings, merchants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Media were painting &amp; sculpture.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Giotto- Father of Renaissance painting</a:t>
            </a:r>
          </a:p>
          <a:p>
            <a:r>
              <a:rPr lang="en-US" dirty="0" smtClean="0"/>
              <a:t>Frescos – painting on wet plaster</a:t>
            </a:r>
          </a:p>
          <a:p>
            <a:r>
              <a:rPr lang="en-US" dirty="0" smtClean="0"/>
              <a:t>Strove for realism</a:t>
            </a:r>
            <a:endParaRPr lang="en-US" dirty="0"/>
          </a:p>
        </p:txBody>
      </p:sp>
      <p:pic>
        <p:nvPicPr>
          <p:cNvPr id="5" name="Content Placeholder 4" descr="Giotto Raising of Lazaru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91050" y="1905000"/>
            <a:ext cx="4044950" cy="373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Masaccio – Florentine who used shading to create a 3-dimensional effect</a:t>
            </a:r>
            <a:endParaRPr lang="en-US" dirty="0"/>
          </a:p>
        </p:txBody>
      </p:sp>
      <p:pic>
        <p:nvPicPr>
          <p:cNvPr id="5" name="Content Placeholder 4" descr="Masaccio__St_Pet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85181" y="1600200"/>
            <a:ext cx="3669437" cy="4724400"/>
          </a:xfrm>
        </p:spPr>
      </p:pic>
      <p:sp>
        <p:nvSpPr>
          <p:cNvPr id="6" name="TextBox 5"/>
          <p:cNvSpPr txBox="1"/>
          <p:nvPr/>
        </p:nvSpPr>
        <p:spPr>
          <a:xfrm>
            <a:off x="3733800" y="4495800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Noah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pic>
        <p:nvPicPr>
          <p:cNvPr id="5" name="Content Placeholder 4" descr="botticelli birth of venu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4650302" cy="2912716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267200"/>
            <a:ext cx="4343400" cy="2057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Botticelli – painted figures with flowing hair and wispy garments giving his figures an appearance of movement.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81600" y="1676400"/>
            <a:ext cx="1967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Birth of Venus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botticelli_12_adoration_of_the_mag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476498"/>
            <a:ext cx="5638800" cy="4441226"/>
          </a:xfrm>
        </p:spPr>
      </p:pic>
      <p:sp>
        <p:nvSpPr>
          <p:cNvPr id="8" name="TextBox 7"/>
          <p:cNvSpPr txBox="1"/>
          <p:nvPr/>
        </p:nvSpPr>
        <p:spPr>
          <a:xfrm>
            <a:off x="1676400" y="609600"/>
            <a:ext cx="5756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Botticelli’s </a:t>
            </a:r>
            <a:r>
              <a:rPr lang="en-US" sz="2800" i="1" dirty="0" smtClean="0"/>
              <a:t>The Adoration of the Magi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pic>
        <p:nvPicPr>
          <p:cNvPr id="5" name="Content Placeholder 4" descr="Leonardo da Vinc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371600"/>
            <a:ext cx="3499147" cy="4680109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Leonardo </a:t>
            </a:r>
            <a:r>
              <a:rPr lang="en-US" dirty="0" err="1" smtClean="0"/>
              <a:t>da</a:t>
            </a:r>
            <a:r>
              <a:rPr lang="en-US" dirty="0" smtClean="0"/>
              <a:t> Vinci (1452-1519) – best example of The Renaissance Man</a:t>
            </a:r>
          </a:p>
          <a:p>
            <a:r>
              <a:rPr lang="en-US" dirty="0" smtClean="0"/>
              <a:t>Sculptor, architect, painter, musician, poet, engineer, mathematician, medicine, botanist, et 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is the renaissance different from the medieval era?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5020" y="1447800"/>
            <a:ext cx="8279577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7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Mona Lisa da Vinci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051" b="7051"/>
          <a:stretch>
            <a:fillRect/>
          </a:stretch>
        </p:blipFill>
        <p:spPr>
          <a:xfrm>
            <a:off x="3505200" y="228600"/>
            <a:ext cx="5029200" cy="61722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Mona Lisa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1752600" cy="486582"/>
          </a:xfrm>
        </p:spPr>
        <p:txBody>
          <a:bodyPr/>
          <a:lstStyle/>
          <a:p>
            <a:r>
              <a:rPr lang="en-US" dirty="0" smtClean="0"/>
              <a:t>Leonardo </a:t>
            </a:r>
            <a:r>
              <a:rPr lang="en-US" dirty="0" err="1" smtClean="0"/>
              <a:t>da</a:t>
            </a:r>
            <a:r>
              <a:rPr lang="en-US" dirty="0" smtClean="0"/>
              <a:t> Vinci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last supper</a:t>
            </a:r>
            <a:endParaRPr lang="en-US" dirty="0"/>
          </a:p>
        </p:txBody>
      </p:sp>
      <p:pic>
        <p:nvPicPr>
          <p:cNvPr id="5" name="Content Placeholder 4" descr="Last-Supper in decay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799" y="1447800"/>
            <a:ext cx="4940449" cy="2514600"/>
          </a:xfrm>
        </p:spPr>
      </p:pic>
      <p:pic>
        <p:nvPicPr>
          <p:cNvPr id="6" name="Content Placeholder 5" descr="The-Last-Supper reproducti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419970" y="3733800"/>
            <a:ext cx="5495430" cy="2907923"/>
          </a:xfrm>
        </p:spPr>
      </p:pic>
      <p:sp>
        <p:nvSpPr>
          <p:cNvPr id="7" name="TextBox 6"/>
          <p:cNvSpPr txBox="1"/>
          <p:nvPr/>
        </p:nvSpPr>
        <p:spPr>
          <a:xfrm>
            <a:off x="5410200" y="1905000"/>
            <a:ext cx="1961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a state of decay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5334000"/>
            <a:ext cx="1602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reproduction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Raphael – painted </a:t>
            </a:r>
            <a:r>
              <a:rPr lang="en-US" dirty="0" err="1" smtClean="0"/>
              <a:t>Madonnas</a:t>
            </a:r>
            <a:r>
              <a:rPr lang="en-US" dirty="0" smtClean="0"/>
              <a:t> in which he idealized motherhood</a:t>
            </a:r>
          </a:p>
          <a:p>
            <a:r>
              <a:rPr lang="en-US" dirty="0" smtClean="0"/>
              <a:t>Famous for painting frescoes, especially portraying a peaceful, joy-filled life.</a:t>
            </a:r>
            <a:endParaRPr lang="en-US" dirty="0"/>
          </a:p>
        </p:txBody>
      </p:sp>
      <p:pic>
        <p:nvPicPr>
          <p:cNvPr id="5" name="Content Placeholder 4" descr="raphael-school-of-athen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19600" y="1447800"/>
            <a:ext cx="4343400" cy="2911973"/>
          </a:xfrm>
        </p:spPr>
      </p:pic>
      <p:sp>
        <p:nvSpPr>
          <p:cNvPr id="6" name="TextBox 5"/>
          <p:cNvSpPr txBox="1"/>
          <p:nvPr/>
        </p:nvSpPr>
        <p:spPr>
          <a:xfrm>
            <a:off x="4724400" y="4800600"/>
            <a:ext cx="3258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Raphael’s </a:t>
            </a:r>
            <a:r>
              <a:rPr lang="en-US" i="1" dirty="0" smtClean="0"/>
              <a:t>The School of Athens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Michelangelo – probably the most famous artist in history</a:t>
            </a:r>
          </a:p>
          <a:p>
            <a:endParaRPr lang="en-US" dirty="0"/>
          </a:p>
        </p:txBody>
      </p:sp>
      <p:pic>
        <p:nvPicPr>
          <p:cNvPr id="5" name="Content Placeholder 4" descr="Michelangelo-c-face-half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5800" y="2743200"/>
            <a:ext cx="4114800" cy="3619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visual arts - </a:t>
            </a:r>
            <a:r>
              <a:rPr lang="en-US" dirty="0" err="1" smtClean="0"/>
              <a:t>michelangelo</a:t>
            </a:r>
            <a:endParaRPr lang="en-US" dirty="0"/>
          </a:p>
        </p:txBody>
      </p:sp>
      <p:pic>
        <p:nvPicPr>
          <p:cNvPr id="5" name="Content Placeholder 4" descr="sistine chapel whol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77528" y="1600200"/>
            <a:ext cx="3045544" cy="4724400"/>
          </a:xfrm>
        </p:spPr>
      </p:pic>
      <p:pic>
        <p:nvPicPr>
          <p:cNvPr id="6" name="Content Placeholder 5" descr="sistine chapel adam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764571"/>
            <a:ext cx="4343400" cy="2395657"/>
          </a:xfrm>
        </p:spPr>
      </p:pic>
      <p:sp>
        <p:nvSpPr>
          <p:cNvPr id="7" name="TextBox 6"/>
          <p:cNvSpPr txBox="1"/>
          <p:nvPr/>
        </p:nvSpPr>
        <p:spPr>
          <a:xfrm>
            <a:off x="4876800" y="16002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ceiling of the Sistine Chapel in the Vatican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638800" y="5257800"/>
            <a:ext cx="1863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Creation of Adam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Michaelangelo’s</a:t>
            </a:r>
            <a:r>
              <a:rPr lang="en-US" dirty="0" smtClean="0"/>
              <a:t> </a:t>
            </a:r>
            <a:r>
              <a:rPr lang="en-US" dirty="0" err="1" smtClean="0"/>
              <a:t>david</a:t>
            </a:r>
            <a:endParaRPr lang="en-US" dirty="0"/>
          </a:p>
        </p:txBody>
      </p:sp>
      <p:pic>
        <p:nvPicPr>
          <p:cNvPr id="5" name="Content Placeholder 4" descr="David_von_Michelangel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3782" y="1600200"/>
            <a:ext cx="2473036" cy="4724400"/>
          </a:xfrm>
        </p:spPr>
      </p:pic>
      <p:pic>
        <p:nvPicPr>
          <p:cNvPr id="6" name="Content Placeholder 5" descr="david head shot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39589" y="1600200"/>
            <a:ext cx="3960622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ichelangelo la pie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228600"/>
            <a:ext cx="4965700" cy="61749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19800" y="1981200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/>
              <a:t>Michelangelo’s </a:t>
            </a:r>
            <a:r>
              <a:rPr lang="en-US" sz="2800" i="1" dirty="0" smtClean="0"/>
              <a:t>La Pieta</a:t>
            </a:r>
            <a:endParaRPr lang="en-US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Albrecht </a:t>
            </a:r>
            <a:r>
              <a:rPr lang="en-US" dirty="0" err="1" smtClean="0"/>
              <a:t>Dürer</a:t>
            </a:r>
            <a:r>
              <a:rPr lang="en-US" dirty="0" smtClean="0"/>
              <a:t> – a well-rounded Renaissance man of Germany</a:t>
            </a:r>
          </a:p>
          <a:p>
            <a:r>
              <a:rPr lang="en-US" dirty="0" smtClean="0"/>
              <a:t>Writer, designer, engraver, painter, woodcarver</a:t>
            </a:r>
          </a:p>
          <a:p>
            <a:r>
              <a:rPr lang="en-US" dirty="0" smtClean="0"/>
              <a:t>Nature, classical, religious themes</a:t>
            </a:r>
            <a:endParaRPr lang="en-US" dirty="0"/>
          </a:p>
        </p:txBody>
      </p:sp>
      <p:pic>
        <p:nvPicPr>
          <p:cNvPr id="5" name="Content Placeholder 4" descr="Durer 1513-Knight-Death-and-the-Devi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53000" y="1540633"/>
            <a:ext cx="3159207" cy="4098168"/>
          </a:xfrm>
        </p:spPr>
      </p:pic>
      <p:sp>
        <p:nvSpPr>
          <p:cNvPr id="6" name="TextBox 5"/>
          <p:cNvSpPr txBox="1"/>
          <p:nvPr/>
        </p:nvSpPr>
        <p:spPr>
          <a:xfrm>
            <a:off x="5105400" y="5791200"/>
            <a:ext cx="3116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Knight, Death and Devil, 1513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pic>
        <p:nvPicPr>
          <p:cNvPr id="5" name="Content Placeholder 4" descr="Henry VIII Holbei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381000"/>
            <a:ext cx="2487168" cy="29718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Hans Holbein – German, finest portrait painter of the Northern Renaissance</a:t>
            </a:r>
          </a:p>
          <a:p>
            <a:r>
              <a:rPr lang="en-US" dirty="0" smtClean="0"/>
              <a:t>Official court painter of Henry VIII</a:t>
            </a:r>
          </a:p>
          <a:p>
            <a:r>
              <a:rPr lang="en-US" dirty="0" smtClean="0"/>
              <a:t>Portraits of Erasmus and Sir Thomas More shown earlier were Holbein’s</a:t>
            </a:r>
            <a:endParaRPr lang="en-US" dirty="0"/>
          </a:p>
        </p:txBody>
      </p:sp>
      <p:pic>
        <p:nvPicPr>
          <p:cNvPr id="6" name="Picture 5" descr="Catherine of Aragon by Holbe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581400"/>
            <a:ext cx="3759200" cy="2819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9401" y="1524000"/>
            <a:ext cx="129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Henry VIII &amp; Catherine of Aragon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visual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Jan van Eyck – Flemish painter who was one of the first to use oils.</a:t>
            </a:r>
            <a:endParaRPr lang="en-US" dirty="0"/>
          </a:p>
        </p:txBody>
      </p:sp>
      <p:pic>
        <p:nvPicPr>
          <p:cNvPr id="5" name="Content Placeholder 4" descr="Van Eyck Arnolfini_Marriage_sm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20631" y="1447800"/>
            <a:ext cx="3693195" cy="4645152"/>
          </a:xfrm>
        </p:spPr>
      </p:pic>
      <p:sp>
        <p:nvSpPr>
          <p:cNvPr id="6" name="TextBox 5"/>
          <p:cNvSpPr txBox="1"/>
          <p:nvPr/>
        </p:nvSpPr>
        <p:spPr>
          <a:xfrm>
            <a:off x="1066800" y="5410200"/>
            <a:ext cx="2324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Arnolfini</a:t>
            </a:r>
            <a:r>
              <a:rPr lang="en-US" dirty="0" smtClean="0"/>
              <a:t> Marriage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Differences in perspective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Middle ages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Renaissance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concerned with afterlife (future)</a:t>
            </a:r>
          </a:p>
          <a:p>
            <a:r>
              <a:rPr lang="en-US" dirty="0" smtClean="0"/>
              <a:t>unconcerned with the “dusty” past</a:t>
            </a:r>
          </a:p>
          <a:p>
            <a:r>
              <a:rPr lang="en-US" dirty="0" smtClean="0"/>
              <a:t>emphasized the importance of the group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zeal for living in the present</a:t>
            </a:r>
          </a:p>
          <a:p>
            <a:r>
              <a:rPr lang="en-US" dirty="0" smtClean="0"/>
              <a:t>gloried in the past</a:t>
            </a:r>
          </a:p>
          <a:p>
            <a:r>
              <a:rPr lang="en-US" dirty="0" smtClean="0"/>
              <a:t>emphasized human individuality, ability, and dignity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Arts- architects &amp; </a:t>
            </a:r>
            <a:r>
              <a:rPr lang="en-US" dirty="0" err="1" smtClean="0"/>
              <a:t>sculpturers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Donatello – leading sculptor of Early Renaissance Italy</a:t>
            </a:r>
            <a:endParaRPr lang="en-US" dirty="0"/>
          </a:p>
        </p:txBody>
      </p:sp>
      <p:pic>
        <p:nvPicPr>
          <p:cNvPr id="5" name="Content Placeholder 4" descr="donatello equestrian statu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50189" y="1600200"/>
            <a:ext cx="3621727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 of the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Medieval music was “plainsong,” Gregorian chants sung in church.</a:t>
            </a:r>
          </a:p>
          <a:p>
            <a:r>
              <a:rPr lang="en-US" dirty="0" smtClean="0"/>
              <a:t>Renaissance music was more secular and was sung in homes and palaces.</a:t>
            </a:r>
          </a:p>
          <a:p>
            <a:r>
              <a:rPr lang="en-US" dirty="0" smtClean="0"/>
              <a:t>More people played musical instruments.</a:t>
            </a:r>
          </a:p>
          <a:p>
            <a:r>
              <a:rPr lang="en-US" dirty="0" smtClean="0"/>
              <a:t>Most  popular instrument was the lute.</a:t>
            </a:r>
            <a:endParaRPr lang="en-US" dirty="0"/>
          </a:p>
        </p:txBody>
      </p:sp>
      <p:pic>
        <p:nvPicPr>
          <p:cNvPr id="5" name="Content Placeholder 4" descr="lute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742773"/>
            <a:ext cx="4343400" cy="44392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 of the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Joaquin </a:t>
            </a:r>
            <a:r>
              <a:rPr lang="en-US" dirty="0" err="1" smtClean="0"/>
              <a:t>Depres</a:t>
            </a:r>
            <a:r>
              <a:rPr lang="en-US" dirty="0" smtClean="0"/>
              <a:t> – Flemish composer who wrote masses, hymns, and chansons which were lighthearted poems set to music.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Giovanni </a:t>
            </a:r>
            <a:r>
              <a:rPr lang="en-US" dirty="0" err="1" smtClean="0"/>
              <a:t>Pierluigi</a:t>
            </a:r>
            <a:r>
              <a:rPr lang="en-US" dirty="0" smtClean="0"/>
              <a:t>, aka Palestrina – master of polyphonic music</a:t>
            </a:r>
          </a:p>
          <a:p>
            <a:r>
              <a:rPr lang="en-US" dirty="0" smtClean="0">
                <a:hlinkClick r:id="rId2"/>
              </a:rPr>
              <a:t>http://www.youtube.com/watch?v=hh9yFaECCuA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Lute music:</a:t>
            </a:r>
          </a:p>
          <a:p>
            <a:r>
              <a:rPr lang="en-US" dirty="0" smtClean="0">
                <a:hlinkClick r:id="rId3"/>
              </a:rPr>
              <a:t>http://www.youtube.com/watch?v=K63Z_abB314&amp;feature=related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of the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Positive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Provoked a spirit of inquiry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Revived interest in the literature &amp; languages of antiquity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Developed moveable-type printing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Made education more widely available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Stresses the importance of the individual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Negative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Weakened moral restraints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Revival of heathenism in religion and morality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da vinci vitruvian_m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3352800"/>
            <a:ext cx="3048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Renewed focus on </a:t>
            </a:r>
            <a:r>
              <a:rPr lang="en-US" b="1" dirty="0" smtClean="0"/>
              <a:t>man’s capacities</a:t>
            </a:r>
            <a:r>
              <a:rPr lang="en-US" dirty="0" smtClean="0"/>
              <a:t>, but did not abandon belief in God.</a:t>
            </a:r>
          </a:p>
          <a:p>
            <a:r>
              <a:rPr lang="en-US" dirty="0" smtClean="0"/>
              <a:t>Its overemphasis on human worth and ability leads </a:t>
            </a:r>
            <a:r>
              <a:rPr lang="en-US" b="1" dirty="0" smtClean="0"/>
              <a:t>man to glorify himself instead of God</a:t>
            </a:r>
            <a:r>
              <a:rPr lang="en-US" dirty="0" smtClean="0"/>
              <a:t>.</a:t>
            </a:r>
          </a:p>
          <a:p>
            <a:r>
              <a:rPr lang="en-US" dirty="0" smtClean="0"/>
              <a:t>Humanism put too much emphasis on human ability and led to the idea that </a:t>
            </a:r>
            <a:r>
              <a:rPr lang="en-US" b="1" dirty="0" smtClean="0"/>
              <a:t>man is basically good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 is fallible.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Romans 3:23-24</a:t>
            </a:r>
          </a:p>
          <a:p>
            <a:r>
              <a:rPr lang="en-US" sz="4000" dirty="0" smtClean="0"/>
              <a:t>…for all have sinned and fall short of the glory of God, and all are justified freely by his grace through the redemption that came by Christ Jesus.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good things come from god.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James 1:17</a:t>
            </a:r>
          </a:p>
          <a:p>
            <a:pPr>
              <a:buNone/>
            </a:pPr>
            <a:r>
              <a:rPr lang="en-US" sz="4000" dirty="0"/>
              <a:t>	</a:t>
            </a:r>
            <a:r>
              <a:rPr lang="en-US" sz="4000" dirty="0" smtClean="0"/>
              <a:t>Every good and perfect gift is from above, coming down from the Father of the heavenly lights…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God gave man dominion.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Psalm 8:3-6,9</a:t>
            </a:r>
          </a:p>
          <a:p>
            <a:pPr>
              <a:buNone/>
            </a:pPr>
            <a:r>
              <a:rPr lang="en-US" dirty="0" smtClean="0"/>
              <a:t>	When I consider they heavens, the work of thy fingers, the moon and the stars, which thou has ordained; what is man, that thou art mindful of him? And the son of man, that thou </a:t>
            </a:r>
            <a:r>
              <a:rPr lang="en-US" dirty="0" err="1" smtClean="0"/>
              <a:t>visitest</a:t>
            </a:r>
            <a:r>
              <a:rPr lang="en-US" dirty="0" smtClean="0"/>
              <a:t> him? For thou has made him a little lower than the angels, and hast crowned him with glory and </a:t>
            </a:r>
            <a:r>
              <a:rPr lang="en-US" dirty="0" err="1" smtClean="0"/>
              <a:t>honour</a:t>
            </a:r>
            <a:r>
              <a:rPr lang="en-US" dirty="0" smtClean="0"/>
              <a:t>. Thou </a:t>
            </a:r>
            <a:r>
              <a:rPr lang="en-US" dirty="0" err="1" smtClean="0"/>
              <a:t>madest</a:t>
            </a:r>
            <a:r>
              <a:rPr lang="en-US" dirty="0" smtClean="0"/>
              <a:t> him to have dominion over the works of thy hands: thou hast put all things under his feet…O Lord our Lord, how excellent is they name in all the earth!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1283</TotalTime>
  <Words>1433</Words>
  <Application>Microsoft Office PowerPoint</Application>
  <PresentationFormat>On-screen Show (4:3)</PresentationFormat>
  <Paragraphs>191</Paragraphs>
  <Slides>53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Calibri</vt:lpstr>
      <vt:lpstr>David</vt:lpstr>
      <vt:lpstr>Franklin Gothic Book</vt:lpstr>
      <vt:lpstr>Franklin Gothic Medium</vt:lpstr>
      <vt:lpstr>Wingdings</vt:lpstr>
      <vt:lpstr>Wingdings 2</vt:lpstr>
      <vt:lpstr>Trek</vt:lpstr>
      <vt:lpstr>The Renaissance</vt:lpstr>
      <vt:lpstr>Characteristics of the renaissance</vt:lpstr>
      <vt:lpstr>What is the renaissance?</vt:lpstr>
      <vt:lpstr>How is the renaissance different from the medieval era?</vt:lpstr>
      <vt:lpstr>Differences in perspective</vt:lpstr>
      <vt:lpstr>Humanism</vt:lpstr>
      <vt:lpstr>Man is fallible.</vt:lpstr>
      <vt:lpstr>All good things come from god.</vt:lpstr>
      <vt:lpstr>God gave man dominion.</vt:lpstr>
      <vt:lpstr>Revival of learning</vt:lpstr>
      <vt:lpstr>PowerPoint Presentation</vt:lpstr>
      <vt:lpstr>Revival of learning</vt:lpstr>
      <vt:lpstr>Revival of learning</vt:lpstr>
      <vt:lpstr>Course of the renaissance  </vt:lpstr>
      <vt:lpstr>The Renaissance began in italy.</vt:lpstr>
      <vt:lpstr>The Medici</vt:lpstr>
      <vt:lpstr>Thought and literature</vt:lpstr>
      <vt:lpstr>Thought and literature</vt:lpstr>
      <vt:lpstr>Thought and literature</vt:lpstr>
      <vt:lpstr>PowerPoint Presentation</vt:lpstr>
      <vt:lpstr>Thought and literature</vt:lpstr>
      <vt:lpstr>Thought and literature</vt:lpstr>
      <vt:lpstr>PowerPoint Presentation</vt:lpstr>
      <vt:lpstr>Thought and literature</vt:lpstr>
      <vt:lpstr>PowerPoint Presentation</vt:lpstr>
      <vt:lpstr>Thought and literature</vt:lpstr>
      <vt:lpstr>PowerPoint Presentation</vt:lpstr>
      <vt:lpstr>PowerPoint Presentation</vt:lpstr>
      <vt:lpstr>PowerPoint Presentation</vt:lpstr>
      <vt:lpstr>Changing the world</vt:lpstr>
      <vt:lpstr>Effects of the printing press</vt:lpstr>
      <vt:lpstr>PowerPoint Presentation</vt:lpstr>
      <vt:lpstr>The Visual Arts</vt:lpstr>
      <vt:lpstr>The visual arts</vt:lpstr>
      <vt:lpstr>The visual arts</vt:lpstr>
      <vt:lpstr>The visual arts</vt:lpstr>
      <vt:lpstr>The visual arts</vt:lpstr>
      <vt:lpstr>PowerPoint Presentation</vt:lpstr>
      <vt:lpstr>The visual arts</vt:lpstr>
      <vt:lpstr>Mona Lisa</vt:lpstr>
      <vt:lpstr>The last supper</vt:lpstr>
      <vt:lpstr>The visual arts</vt:lpstr>
      <vt:lpstr>The visual arts</vt:lpstr>
      <vt:lpstr>The visual arts - michelangelo</vt:lpstr>
      <vt:lpstr>Michaelangelo’s david</vt:lpstr>
      <vt:lpstr>PowerPoint Presentation</vt:lpstr>
      <vt:lpstr>The visual arts</vt:lpstr>
      <vt:lpstr>The visual Arts</vt:lpstr>
      <vt:lpstr>The visual arts</vt:lpstr>
      <vt:lpstr>Arts- architects &amp; sculpturers</vt:lpstr>
      <vt:lpstr>Music of the renaissance</vt:lpstr>
      <vt:lpstr>Music of the renaissance</vt:lpstr>
      <vt:lpstr>Consequences of the renaissance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Renaissance</dc:title>
  <dc:creator>Cotton Blossom</dc:creator>
  <cp:lastModifiedBy>Alice Purcell</cp:lastModifiedBy>
  <cp:revision>95</cp:revision>
  <dcterms:created xsi:type="dcterms:W3CDTF">2010-12-29T19:16:40Z</dcterms:created>
  <dcterms:modified xsi:type="dcterms:W3CDTF">2014-11-17T14:12:23Z</dcterms:modified>
</cp:coreProperties>
</file>